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ADVERBIAL CLAUSES.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INDICATIVE OR SUBJUNCTIVE</a:t>
            </a:r>
          </a:p>
          <a:p>
            <a:r>
              <a:rPr lang="en-US" dirty="0" err="1" smtClean="0"/>
              <a:t>Español</a:t>
            </a:r>
            <a:r>
              <a:rPr lang="en-US" dirty="0" smtClean="0"/>
              <a:t> 4H.</a:t>
            </a:r>
          </a:p>
          <a:p>
            <a:r>
              <a:rPr lang="en-US" dirty="0" smtClean="0"/>
              <a:t>Sra. </a:t>
            </a:r>
            <a:r>
              <a:rPr lang="en-US" dirty="0" err="1" smtClean="0"/>
              <a:t>Manso-García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ESCAPA A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lways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EJEMPLOS: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smtClean="0">
                <a:solidFill>
                  <a:srgbClr val="FF0000"/>
                </a:solidFill>
              </a:rPr>
              <a:t>no se </a:t>
            </a:r>
            <a:r>
              <a:rPr lang="en-US" dirty="0" err="1" smtClean="0">
                <a:solidFill>
                  <a:srgbClr val="FF0000"/>
                </a:solidFill>
              </a:rPr>
              <a:t>enojen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estudiaba</a:t>
            </a:r>
            <a:r>
              <a:rPr lang="en-US" dirty="0" smtClean="0"/>
              <a:t> mucho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smtClean="0">
                <a:solidFill>
                  <a:srgbClr val="FF0000"/>
                </a:solidFill>
              </a:rPr>
              <a:t>me </a:t>
            </a:r>
            <a:r>
              <a:rPr lang="en-US" dirty="0" err="1" smtClean="0">
                <a:solidFill>
                  <a:srgbClr val="FF0000"/>
                </a:solidFill>
              </a:rPr>
              <a:t>hicieran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regalos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 presto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a </a:t>
            </a:r>
            <a:r>
              <a:rPr lang="en-US" dirty="0" err="1" smtClean="0">
                <a:solidFill>
                  <a:srgbClr val="FF3300"/>
                </a:solidFill>
              </a:rPr>
              <a:t>condición</a:t>
            </a:r>
            <a:r>
              <a:rPr lang="en-US" dirty="0" smtClean="0">
                <a:solidFill>
                  <a:srgbClr val="FF3300"/>
                </a:solidFill>
              </a:rPr>
              <a:t> de </a:t>
            </a:r>
            <a:r>
              <a:rPr lang="en-US" dirty="0" err="1" smtClean="0">
                <a:solidFill>
                  <a:srgbClr val="FF3300"/>
                </a:solidFill>
              </a:rPr>
              <a:t>que</a:t>
            </a:r>
            <a:r>
              <a:rPr lang="en-US" dirty="0" smtClean="0"/>
              <a:t> me lo </a:t>
            </a:r>
            <a:r>
              <a:rPr lang="en-US" dirty="0" err="1" smtClean="0"/>
              <a:t>devuelvas</a:t>
            </a:r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a fin de</a:t>
            </a:r>
            <a:r>
              <a:rPr lang="en-US" dirty="0" smtClean="0"/>
              <a:t> </a:t>
            </a:r>
            <a:r>
              <a:rPr lang="en-US" dirty="0" err="1" smtClean="0"/>
              <a:t>sacar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doy</a:t>
            </a:r>
            <a:r>
              <a:rPr lang="en-US" dirty="0" smtClean="0"/>
              <a:t> </a:t>
            </a:r>
            <a:r>
              <a:rPr lang="en-US" dirty="0" err="1" smtClean="0"/>
              <a:t>regalos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a fin de </a:t>
            </a:r>
            <a:r>
              <a:rPr lang="en-US" dirty="0" err="1" smtClean="0">
                <a:solidFill>
                  <a:srgbClr val="FF3300"/>
                </a:solidFill>
              </a:rPr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quieras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 </a:t>
            </a:r>
            <a:r>
              <a:rPr lang="en-US" dirty="0" err="1" smtClean="0"/>
              <a:t>explico</a:t>
            </a:r>
            <a:r>
              <a:rPr lang="en-US" dirty="0" smtClean="0"/>
              <a:t> el </a:t>
            </a:r>
            <a:r>
              <a:rPr lang="en-US" dirty="0" err="1" smtClean="0"/>
              <a:t>subjuntivo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para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que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smtClean="0"/>
              <a:t>lo </a:t>
            </a:r>
            <a:r>
              <a:rPr lang="en-US" dirty="0" err="1" smtClean="0"/>
              <a:t>comprendas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AHORA 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irán</a:t>
            </a:r>
            <a:r>
              <a:rPr lang="en-US" dirty="0" smtClean="0"/>
              <a:t> a México </a:t>
            </a:r>
            <a:r>
              <a:rPr lang="en-US" dirty="0" err="1" smtClean="0"/>
              <a:t>aunque</a:t>
            </a:r>
            <a:r>
              <a:rPr lang="en-US" dirty="0" smtClean="0"/>
              <a:t> _______(</a:t>
            </a:r>
            <a:r>
              <a:rPr lang="en-US" dirty="0" err="1" smtClean="0"/>
              <a:t>llover</a:t>
            </a:r>
            <a:r>
              <a:rPr lang="en-US" dirty="0" smtClean="0"/>
              <a:t>) en </a:t>
            </a:r>
            <a:r>
              <a:rPr lang="en-US" dirty="0" err="1" smtClean="0"/>
              <a:t>abril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Cierra</a:t>
            </a:r>
            <a:r>
              <a:rPr lang="en-US" dirty="0" smtClean="0"/>
              <a:t> la </a:t>
            </a:r>
            <a:r>
              <a:rPr lang="en-US" dirty="0" err="1" smtClean="0"/>
              <a:t>puerta</a:t>
            </a:r>
            <a:r>
              <a:rPr lang="en-US" dirty="0" smtClean="0"/>
              <a:t> con </a:t>
            </a:r>
            <a:r>
              <a:rPr lang="en-US" dirty="0" err="1" smtClean="0"/>
              <a:t>llave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________(</a:t>
            </a:r>
            <a:r>
              <a:rPr lang="en-US" dirty="0" err="1" smtClean="0"/>
              <a:t>salir</a:t>
            </a:r>
            <a:r>
              <a:rPr lang="en-US" dirty="0" smtClean="0"/>
              <a:t>) de casa.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cierra</a:t>
            </a:r>
            <a:r>
              <a:rPr lang="en-US" dirty="0" smtClean="0"/>
              <a:t> la </a:t>
            </a:r>
            <a:r>
              <a:rPr lang="en-US" dirty="0" err="1" smtClean="0"/>
              <a:t>puerta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_____(</a:t>
            </a:r>
            <a:r>
              <a:rPr lang="en-US" dirty="0" err="1" smtClean="0"/>
              <a:t>salir</a:t>
            </a:r>
            <a:r>
              <a:rPr lang="en-US" dirty="0" smtClean="0"/>
              <a:t>) de casa.</a:t>
            </a:r>
          </a:p>
          <a:p>
            <a:r>
              <a:rPr lang="en-US" dirty="0" err="1" smtClean="0"/>
              <a:t>Estudio</a:t>
            </a:r>
            <a:r>
              <a:rPr lang="en-US" dirty="0" smtClean="0"/>
              <a:t> mucho </a:t>
            </a:r>
            <a:r>
              <a:rPr lang="en-US" dirty="0" err="1" smtClean="0"/>
              <a:t>para</a:t>
            </a:r>
            <a:r>
              <a:rPr lang="en-US" dirty="0" smtClean="0"/>
              <a:t> _______(</a:t>
            </a:r>
            <a:r>
              <a:rPr lang="en-US" dirty="0" err="1" smtClean="0"/>
              <a:t>recibir</a:t>
            </a:r>
            <a:r>
              <a:rPr lang="en-US" dirty="0" smtClean="0"/>
              <a:t>)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Iré</a:t>
            </a:r>
            <a:r>
              <a:rPr lang="en-US" dirty="0" smtClean="0"/>
              <a:t> a la </a:t>
            </a:r>
            <a:r>
              <a:rPr lang="en-US" dirty="0" err="1" smtClean="0"/>
              <a:t>universidad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________(</a:t>
            </a:r>
            <a:r>
              <a:rPr lang="en-US" dirty="0" err="1" smtClean="0"/>
              <a:t>graduarse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 an adverb?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adverb is a word that </a:t>
            </a:r>
            <a:r>
              <a:rPr lang="en-US" sz="3600" u="sng" dirty="0" smtClean="0"/>
              <a:t>indicates the manner, time</a:t>
            </a:r>
            <a:r>
              <a:rPr lang="en-US" sz="3600" dirty="0" smtClean="0"/>
              <a:t>, </a:t>
            </a:r>
            <a:r>
              <a:rPr lang="en-US" sz="3600" u="sng" dirty="0" smtClean="0"/>
              <a:t>place, extent, purpose, or condition </a:t>
            </a:r>
            <a:r>
              <a:rPr lang="en-US" sz="3600" dirty="0" smtClean="0"/>
              <a:t>of a verbal action.</a:t>
            </a:r>
          </a:p>
          <a:p>
            <a:r>
              <a:rPr lang="en-US" sz="3600" dirty="0" smtClean="0"/>
              <a:t>It usually answers the </a:t>
            </a:r>
            <a:r>
              <a:rPr lang="en-US" sz="3600" i="1" dirty="0" smtClean="0"/>
              <a:t>how? when? where? </a:t>
            </a:r>
            <a:r>
              <a:rPr lang="en-US" sz="3600" dirty="0" smtClean="0"/>
              <a:t>or</a:t>
            </a:r>
            <a:r>
              <a:rPr lang="en-US" sz="3600" i="1" dirty="0" smtClean="0"/>
              <a:t> why?</a:t>
            </a:r>
            <a:endParaRPr lang="en-US" sz="3600" dirty="0" smtClean="0"/>
          </a:p>
          <a:p>
            <a:r>
              <a:rPr lang="en-US" sz="2000" dirty="0" err="1" smtClean="0"/>
              <a:t>Ejemplo</a:t>
            </a:r>
            <a:r>
              <a:rPr lang="en-US" sz="2000" dirty="0" smtClean="0"/>
              <a:t>: </a:t>
            </a:r>
            <a:r>
              <a:rPr lang="en-US" sz="2000" dirty="0" err="1" smtClean="0"/>
              <a:t>Corremos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muy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rápido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000" dirty="0" err="1" smtClean="0"/>
              <a:t>Siempre</a:t>
            </a:r>
            <a:r>
              <a:rPr lang="en-US" sz="2000" dirty="0" smtClean="0"/>
              <a:t> </a:t>
            </a:r>
            <a:r>
              <a:rPr lang="en-US" sz="2000" dirty="0" err="1" smtClean="0"/>
              <a:t>leemos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despacio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ADVERBIAL CLAUSES.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clause that describes a verbal action or describes the verb of the main clause is called an adverbial clause.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is always  joined to the main clause by an adverbial conjunction.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algn="ctr">
              <a:lnSpc>
                <a:spcPct val="90000"/>
              </a:lnSpc>
              <a:buNone/>
            </a:pPr>
            <a:r>
              <a:rPr lang="en-US" dirty="0" err="1" smtClean="0"/>
              <a:t>Ejemplo</a:t>
            </a:r>
            <a:r>
              <a:rPr lang="en-US" dirty="0" smtClean="0"/>
              <a:t>:</a:t>
            </a:r>
          </a:p>
          <a:p>
            <a:r>
              <a:rPr lang="en-US" i="1" dirty="0" err="1" smtClean="0"/>
              <a:t>Vamos</a:t>
            </a:r>
            <a:r>
              <a:rPr lang="en-US" i="1" dirty="0" smtClean="0"/>
              <a:t> al cine </a:t>
            </a:r>
            <a:r>
              <a:rPr lang="en-US" b="1" i="1" dirty="0" err="1" smtClean="0">
                <a:solidFill>
                  <a:srgbClr val="FF0000"/>
                </a:solidFill>
              </a:rPr>
              <a:t>después</a:t>
            </a:r>
            <a:r>
              <a:rPr lang="en-US" b="1" i="1" dirty="0" smtClean="0">
                <a:solidFill>
                  <a:srgbClr val="FF0000"/>
                </a:solidFill>
              </a:rPr>
              <a:t> de </a:t>
            </a:r>
            <a:r>
              <a:rPr lang="en-US" b="1" i="1" dirty="0" err="1" smtClean="0">
                <a:solidFill>
                  <a:srgbClr val="FF0000"/>
                </a:solidFill>
              </a:rPr>
              <a:t>que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ellos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cenen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We go to the movies (when?) </a:t>
            </a:r>
            <a:r>
              <a:rPr lang="en-US" b="1" i="1" dirty="0" smtClean="0"/>
              <a:t>after they have dinner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ADVERBIAL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We have 2 kinds: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MAC D</a:t>
            </a:r>
            <a:r>
              <a:rPr lang="en-US" sz="4000" dirty="0" smtClean="0"/>
              <a:t>onald </a:t>
            </a:r>
            <a:r>
              <a:rPr lang="en-US" sz="4000" dirty="0" smtClean="0">
                <a:solidFill>
                  <a:srgbClr val="FF0000"/>
                </a:solidFill>
              </a:rPr>
              <a:t>U</a:t>
            </a:r>
            <a:r>
              <a:rPr lang="en-US" sz="4000" dirty="0" smtClean="0"/>
              <a:t>niversity of the </a:t>
            </a:r>
            <a:r>
              <a:rPr lang="en-US" sz="4000" dirty="0" smtClean="0">
                <a:solidFill>
                  <a:srgbClr val="FF0000"/>
                </a:solidFill>
              </a:rPr>
              <a:t>future, conditional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0000"/>
                </a:solidFill>
              </a:rPr>
              <a:t>command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ESCAPA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lways </a:t>
            </a:r>
            <a:r>
              <a:rPr lang="en-US" sz="4000" u="sng" dirty="0" smtClean="0"/>
              <a:t>subjunctive</a:t>
            </a:r>
            <a:r>
              <a:rPr lang="en-US" sz="4000" dirty="0" smtClean="0"/>
              <a:t>!</a:t>
            </a:r>
          </a:p>
          <a:p>
            <a:pPr algn="ctr"/>
            <a:endParaRPr lang="en-US" sz="4000" i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THE MAC D</a:t>
            </a:r>
            <a:r>
              <a:rPr lang="en-US" sz="4400" dirty="0" smtClean="0"/>
              <a:t>onald </a:t>
            </a:r>
            <a:r>
              <a:rPr lang="en-US" sz="4400" dirty="0" smtClean="0">
                <a:solidFill>
                  <a:srgbClr val="FF0000"/>
                </a:solidFill>
              </a:rPr>
              <a:t>U</a:t>
            </a:r>
            <a:r>
              <a:rPr lang="en-US" sz="4400" dirty="0" smtClean="0"/>
              <a:t>niversity of the </a:t>
            </a:r>
            <a:r>
              <a:rPr lang="en-US" sz="4400" dirty="0" smtClean="0">
                <a:solidFill>
                  <a:srgbClr val="FF0000"/>
                </a:solidFill>
              </a:rPr>
              <a:t>future, conditional</a:t>
            </a:r>
            <a:r>
              <a:rPr lang="en-US" sz="4400" dirty="0" smtClean="0"/>
              <a:t> and </a:t>
            </a:r>
            <a:r>
              <a:rPr lang="en-US" sz="4400" dirty="0" smtClean="0">
                <a:solidFill>
                  <a:srgbClr val="FF0000"/>
                </a:solidFill>
              </a:rPr>
              <a:t>command</a:t>
            </a:r>
            <a:r>
              <a:rPr lang="en-US" sz="44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 following adverbial conjunctions </a:t>
            </a:r>
            <a:r>
              <a:rPr lang="en-US" dirty="0" smtClean="0">
                <a:solidFill>
                  <a:srgbClr val="FF0000"/>
                </a:solidFill>
              </a:rPr>
              <a:t>require </a:t>
            </a:r>
            <a:r>
              <a:rPr lang="en-US" sz="3000" dirty="0" smtClean="0">
                <a:solidFill>
                  <a:srgbClr val="FF0000"/>
                </a:solidFill>
              </a:rPr>
              <a:t>subjunctive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main verb </a:t>
            </a:r>
            <a:r>
              <a:rPr lang="en-US" dirty="0" smtClean="0"/>
              <a:t>is in the </a:t>
            </a:r>
            <a:r>
              <a:rPr lang="en-US" u="sng" dirty="0" smtClean="0">
                <a:solidFill>
                  <a:srgbClr val="FF0000"/>
                </a:solidFill>
              </a:rPr>
              <a:t>future, conditional  or a  command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ALWAYS follow THE SEQUENCE!!!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/>
              <a:t>an Pronto </a:t>
            </a:r>
            <a:r>
              <a:rPr lang="en-US" sz="2000" dirty="0" err="1" smtClean="0"/>
              <a:t>como</a:t>
            </a:r>
            <a:r>
              <a:rPr lang="en-US" sz="2000" dirty="0" smtClean="0"/>
              <a:t> (As soon as)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dirty="0" err="1" smtClean="0"/>
              <a:t>asta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  (Until)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/>
              <a:t>n </a:t>
            </a:r>
            <a:r>
              <a:rPr lang="en-US" sz="2000" dirty="0" err="1" smtClean="0"/>
              <a:t>cuanto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(as soon as)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M</a:t>
            </a:r>
            <a:r>
              <a:rPr lang="en-US" sz="2000" dirty="0" err="1" smtClean="0"/>
              <a:t>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(While)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dirty="0" err="1" smtClean="0"/>
              <a:t>unque</a:t>
            </a:r>
            <a:r>
              <a:rPr lang="en-US" sz="2000" dirty="0" smtClean="0"/>
              <a:t> (even though)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err="1" smtClean="0"/>
              <a:t>uando</a:t>
            </a:r>
            <a:r>
              <a:rPr lang="en-US" sz="2000" dirty="0" smtClean="0"/>
              <a:t> (when)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err="1" smtClean="0"/>
              <a:t>espués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(After)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U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vez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(Once)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 THE SEQUENCE!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They only take the </a:t>
            </a:r>
            <a:r>
              <a:rPr lang="en-US" sz="2800" b="1" dirty="0" smtClean="0"/>
              <a:t>subjunctive</a:t>
            </a:r>
            <a:r>
              <a:rPr lang="en-US" sz="2800" dirty="0" smtClean="0"/>
              <a:t> if the main clause verb is in </a:t>
            </a:r>
            <a:r>
              <a:rPr lang="en-US" sz="2800" b="1" dirty="0" smtClean="0"/>
              <a:t>FUTURE</a:t>
            </a:r>
            <a:r>
              <a:rPr lang="en-US" sz="2800" dirty="0" smtClean="0"/>
              <a:t>, </a:t>
            </a:r>
            <a:r>
              <a:rPr lang="en-US" sz="2800" b="1" dirty="0" smtClean="0"/>
              <a:t>COMMAND</a:t>
            </a:r>
            <a:r>
              <a:rPr lang="en-US" sz="2800" dirty="0" smtClean="0"/>
              <a:t> and </a:t>
            </a:r>
            <a:r>
              <a:rPr lang="en-US" sz="2800" b="1" dirty="0" smtClean="0"/>
              <a:t>CONDITIONAL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b="1" dirty="0" smtClean="0"/>
              <a:t>They follow the subjunctive sequence:</a:t>
            </a:r>
            <a:endParaRPr lang="en-US" sz="2800" dirty="0" smtClean="0"/>
          </a:p>
          <a:p>
            <a:pPr algn="ctr"/>
            <a:r>
              <a:rPr lang="en-US" sz="2800" b="1" dirty="0" smtClean="0"/>
              <a:t>Main verb in future or  command</a:t>
            </a:r>
            <a:r>
              <a:rPr lang="en-US" sz="2800" dirty="0" smtClean="0"/>
              <a:t> + </a:t>
            </a:r>
            <a:r>
              <a:rPr lang="en-US" sz="2800" b="1" dirty="0" err="1" smtClean="0"/>
              <a:t>presente</a:t>
            </a:r>
            <a:r>
              <a:rPr lang="en-US" sz="2800" b="1" dirty="0" smtClean="0"/>
              <a:t>/ </a:t>
            </a:r>
            <a:r>
              <a:rPr lang="en-US" sz="2800" b="1" dirty="0" err="1" smtClean="0"/>
              <a:t>presente</a:t>
            </a:r>
            <a:r>
              <a:rPr lang="en-US" sz="2800" b="1" dirty="0" smtClean="0"/>
              <a:t> perfecto </a:t>
            </a:r>
            <a:r>
              <a:rPr lang="en-US" sz="2800" b="1" dirty="0" err="1" smtClean="0"/>
              <a:t>subjuntivo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algn="ctr"/>
            <a:r>
              <a:rPr lang="en-US" sz="2800" b="1" dirty="0" smtClean="0"/>
              <a:t>Main verb in conditional </a:t>
            </a:r>
            <a:r>
              <a:rPr lang="en-US" sz="2800" dirty="0" smtClean="0"/>
              <a:t>+ </a:t>
            </a:r>
            <a:r>
              <a:rPr lang="en-US" sz="2800" b="1" dirty="0" smtClean="0"/>
              <a:t>imperfect/ </a:t>
            </a:r>
            <a:r>
              <a:rPr lang="en-US" sz="2800" b="1" dirty="0" err="1" smtClean="0"/>
              <a:t>pluscuamperfecto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Te </a:t>
            </a:r>
            <a:r>
              <a:rPr lang="en-US" sz="2400" i="1" dirty="0" err="1" smtClean="0"/>
              <a:t>llamaré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tan pronto </a:t>
            </a:r>
            <a:r>
              <a:rPr lang="en-US" sz="2400" i="1" dirty="0" err="1" smtClean="0"/>
              <a:t>como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llegue</a:t>
            </a:r>
            <a:r>
              <a:rPr lang="en-US" sz="2400" i="1" dirty="0" smtClean="0"/>
              <a:t> a casa.</a:t>
            </a:r>
            <a:endParaRPr lang="en-US" sz="2400" dirty="0" smtClean="0"/>
          </a:p>
          <a:p>
            <a:r>
              <a:rPr lang="en-US" sz="2400" i="1" dirty="0" smtClean="0"/>
              <a:t>No </a:t>
            </a:r>
            <a:r>
              <a:rPr lang="en-US" sz="2400" i="1" dirty="0" err="1" smtClean="0"/>
              <a:t>haría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esas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actividades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hasta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que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/>
              <a:t>el </a:t>
            </a:r>
            <a:r>
              <a:rPr lang="en-US" sz="2400" i="1" dirty="0" err="1" smtClean="0"/>
              <a:t>profesor</a:t>
            </a:r>
            <a:r>
              <a:rPr lang="en-US" sz="2400" i="1" dirty="0" smtClean="0"/>
              <a:t> me lo </a:t>
            </a:r>
            <a:r>
              <a:rPr lang="en-US" sz="2400" i="1" dirty="0" err="1" smtClean="0"/>
              <a:t>dijera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i="1" dirty="0" smtClean="0"/>
              <a:t>¡</a:t>
            </a:r>
            <a:r>
              <a:rPr lang="en-US" sz="2400" i="1" dirty="0" err="1" smtClean="0"/>
              <a:t>Estudia</a:t>
            </a:r>
            <a:r>
              <a:rPr lang="en-US" sz="2400" i="1" dirty="0" smtClean="0"/>
              <a:t> The </a:t>
            </a:r>
            <a:r>
              <a:rPr lang="en-US" sz="2400" i="1" dirty="0" err="1" smtClean="0"/>
              <a:t>MacDu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mientras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que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/>
              <a:t>me </a:t>
            </a:r>
            <a:r>
              <a:rPr lang="en-US" sz="2400" i="1" dirty="0" err="1" smtClean="0"/>
              <a:t>mandes</a:t>
            </a:r>
            <a:r>
              <a:rPr lang="en-US" sz="2400" i="1" dirty="0" smtClean="0"/>
              <a:t> un </a:t>
            </a:r>
            <a:r>
              <a:rPr lang="en-US" sz="2400" i="1" dirty="0" err="1" smtClean="0"/>
              <a:t>mensaje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texto</a:t>
            </a:r>
            <a:r>
              <a:rPr lang="en-US" sz="2400" i="1" dirty="0" smtClean="0"/>
              <a:t>!</a:t>
            </a:r>
            <a:endParaRPr lang="en-US" sz="2400" dirty="0" smtClean="0"/>
          </a:p>
          <a:p>
            <a:r>
              <a:rPr lang="en-US" sz="2400" i="1" dirty="0" err="1" smtClean="0"/>
              <a:t>Estudiaría</a:t>
            </a:r>
            <a:r>
              <a:rPr lang="en-US" sz="2400" i="1" dirty="0" smtClean="0"/>
              <a:t> el </a:t>
            </a:r>
            <a:r>
              <a:rPr lang="en-US" sz="2400" i="1" dirty="0" err="1" smtClean="0"/>
              <a:t>vocabulario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aunque</a:t>
            </a:r>
            <a:r>
              <a:rPr lang="en-US" sz="2400" i="1" dirty="0" smtClean="0"/>
              <a:t> lo </a:t>
            </a:r>
            <a:r>
              <a:rPr lang="en-US" sz="2400" i="1" dirty="0" err="1" smtClean="0"/>
              <a:t>entendiera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todo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i="1" dirty="0" err="1" smtClean="0"/>
              <a:t>Hablaré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español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cuando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viaje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España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i="1" dirty="0" err="1" smtClean="0"/>
              <a:t>Entraría</a:t>
            </a:r>
            <a:r>
              <a:rPr lang="en-US" sz="2400" i="1" dirty="0" smtClean="0"/>
              <a:t> en </a:t>
            </a:r>
            <a:r>
              <a:rPr lang="en-US" sz="2400" i="1" dirty="0" err="1" smtClean="0"/>
              <a:t>Facebook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después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que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/>
              <a:t>estudiara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Una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vez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que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/>
              <a:t>viajes</a:t>
            </a:r>
            <a:r>
              <a:rPr lang="en-US" sz="2400" i="1" dirty="0" smtClean="0"/>
              <a:t> a </a:t>
            </a:r>
            <a:r>
              <a:rPr lang="en-US" sz="2400" i="1" dirty="0" err="1" smtClean="0"/>
              <a:t>España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entenderás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más</a:t>
            </a:r>
            <a:r>
              <a:rPr lang="en-US" sz="2400" i="1" dirty="0" smtClean="0"/>
              <a:t> de la </a:t>
            </a:r>
            <a:r>
              <a:rPr lang="en-US" sz="2400" i="1" dirty="0" err="1" smtClean="0"/>
              <a:t>cultura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INDICATIVO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When the action of the main clause is </a:t>
            </a:r>
            <a:r>
              <a:rPr lang="en-US" sz="2800" dirty="0" smtClean="0">
                <a:solidFill>
                  <a:srgbClr val="FF0000"/>
                </a:solidFill>
              </a:rPr>
              <a:t>habitual,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the indicative </a:t>
            </a:r>
            <a:r>
              <a:rPr lang="en-US" sz="2800" dirty="0" smtClean="0"/>
              <a:t>is used. </a:t>
            </a:r>
          </a:p>
          <a:p>
            <a:pPr lvl="0"/>
            <a:r>
              <a:rPr lang="en-US" sz="2400" i="1" dirty="0" err="1" smtClean="0">
                <a:latin typeface="Arial" charset="0"/>
              </a:rPr>
              <a:t>Ejemplos</a:t>
            </a:r>
            <a:r>
              <a:rPr lang="en-US" sz="2400" i="1" dirty="0" smtClean="0">
                <a:latin typeface="Arial" charset="0"/>
              </a:rPr>
              <a:t>:</a:t>
            </a:r>
          </a:p>
          <a:p>
            <a:pPr lvl="0"/>
            <a:r>
              <a:rPr lang="en-US" sz="2400" i="1" dirty="0" err="1" smtClean="0">
                <a:latin typeface="Arial" charset="0"/>
              </a:rPr>
              <a:t>Siempre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i="1" dirty="0" err="1" smtClean="0">
                <a:latin typeface="Arial" charset="0"/>
              </a:rPr>
              <a:t>compro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i="1" dirty="0" err="1" smtClean="0">
                <a:latin typeface="Arial" charset="0"/>
              </a:rPr>
              <a:t>acciones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b="1" i="1" dirty="0" err="1" smtClean="0">
                <a:latin typeface="Arial" charset="0"/>
              </a:rPr>
              <a:t>cuando</a:t>
            </a:r>
            <a:r>
              <a:rPr lang="en-US" sz="2400" b="1" i="1" dirty="0" smtClean="0">
                <a:latin typeface="Arial" charset="0"/>
              </a:rPr>
              <a:t> </a:t>
            </a:r>
            <a:r>
              <a:rPr lang="en-US" sz="2400" b="1" i="1" dirty="0" err="1" smtClean="0">
                <a:latin typeface="Arial" charset="0"/>
              </a:rPr>
              <a:t>bajan</a:t>
            </a:r>
            <a:r>
              <a:rPr lang="en-US" sz="2400" i="1" dirty="0" smtClean="0">
                <a:latin typeface="Arial" charset="0"/>
              </a:rPr>
              <a:t> de </a:t>
            </a:r>
            <a:r>
              <a:rPr lang="en-US" sz="2400" i="1" dirty="0" err="1" smtClean="0">
                <a:latin typeface="Arial" charset="0"/>
              </a:rPr>
              <a:t>precio</a:t>
            </a:r>
            <a:r>
              <a:rPr lang="en-US" sz="2400" i="1" dirty="0" smtClean="0">
                <a:latin typeface="Arial" charset="0"/>
              </a:rPr>
              <a:t>.</a:t>
            </a:r>
          </a:p>
          <a:p>
            <a:pPr marL="0" indent="0" fontAlgn="base">
              <a:spcAft>
                <a:spcPct val="0"/>
              </a:spcAft>
              <a:buClrTx/>
              <a:buSzTx/>
            </a:pPr>
            <a:r>
              <a:rPr lang="en-US" sz="2400" i="1" dirty="0" err="1" smtClean="0">
                <a:latin typeface="Arial" charset="0"/>
              </a:rPr>
              <a:t>Cada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i="1" dirty="0" err="1" smtClean="0">
                <a:latin typeface="Arial" charset="0"/>
              </a:rPr>
              <a:t>mañana</a:t>
            </a:r>
            <a:r>
              <a:rPr lang="en-US" sz="2400" i="1" dirty="0" smtClean="0">
                <a:latin typeface="Arial" charset="0"/>
              </a:rPr>
              <a:t>, los </a:t>
            </a:r>
            <a:r>
              <a:rPr lang="en-US" sz="2400" i="1" dirty="0" err="1" smtClean="0">
                <a:latin typeface="Arial" charset="0"/>
              </a:rPr>
              <a:t>clientes</a:t>
            </a: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i="1" dirty="0" err="1" smtClean="0">
                <a:latin typeface="Arial" charset="0"/>
              </a:rPr>
              <a:t>hacen</a:t>
            </a:r>
            <a:r>
              <a:rPr lang="en-US" sz="2400" i="1" dirty="0" smtClean="0">
                <a:latin typeface="Arial" charset="0"/>
              </a:rPr>
              <a:t> cola </a:t>
            </a:r>
            <a:r>
              <a:rPr lang="en-US" sz="2400" b="1" i="1" dirty="0" err="1" smtClean="0">
                <a:latin typeface="Arial" charset="0"/>
              </a:rPr>
              <a:t>hasta</a:t>
            </a:r>
            <a:r>
              <a:rPr lang="en-US" sz="2400" b="1" i="1" dirty="0" smtClean="0">
                <a:latin typeface="Arial" charset="0"/>
              </a:rPr>
              <a:t> </a:t>
            </a:r>
            <a:r>
              <a:rPr lang="en-US" sz="2400" b="1" i="1" dirty="0" err="1" smtClean="0">
                <a:latin typeface="Arial" charset="0"/>
              </a:rPr>
              <a:t>que</a:t>
            </a:r>
            <a:r>
              <a:rPr lang="en-US" sz="2400" b="1" i="1" dirty="0" smtClean="0">
                <a:latin typeface="Arial" charset="0"/>
              </a:rPr>
              <a:t> </a:t>
            </a:r>
            <a:r>
              <a:rPr lang="en-US" sz="2400" b="1" i="1" dirty="0" err="1" smtClean="0">
                <a:latin typeface="Arial" charset="0"/>
              </a:rPr>
              <a:t>llega</a:t>
            </a:r>
            <a:r>
              <a:rPr lang="en-US" sz="2400" i="1" dirty="0" smtClean="0">
                <a:latin typeface="Arial" charset="0"/>
              </a:rPr>
              <a:t> el </a:t>
            </a:r>
            <a:r>
              <a:rPr lang="en-US" sz="2400" i="1" dirty="0" err="1" smtClean="0">
                <a:latin typeface="Arial" charset="0"/>
              </a:rPr>
              <a:t>cajero</a:t>
            </a:r>
            <a:r>
              <a:rPr lang="en-US" sz="2400" i="1" dirty="0" smtClean="0">
                <a:latin typeface="Arial" charset="0"/>
              </a:rPr>
              <a:t>.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en-US" sz="2400" i="1" dirty="0" smtClean="0">
                <a:latin typeface="Arial" charset="0"/>
              </a:rPr>
              <a:t>(habitual action)</a:t>
            </a:r>
          </a:p>
          <a:p>
            <a:pPr marL="0" lvl="0" indent="0" algn="ctr" fontAlgn="base">
              <a:spcAft>
                <a:spcPct val="0"/>
              </a:spcAft>
              <a:buClrTx/>
              <a:buSzTx/>
              <a:buNone/>
            </a:pPr>
            <a:r>
              <a:rPr lang="en-US" sz="2400" i="1" dirty="0" smtClean="0">
                <a:latin typeface="Arial" charset="0"/>
              </a:rPr>
              <a:t>EN PASADO:</a:t>
            </a:r>
          </a:p>
          <a:p>
            <a:pPr marL="0" indent="0" algn="ctr" fontAlgn="base">
              <a:spcAft>
                <a:spcPct val="0"/>
              </a:spcAft>
              <a:buClrTx/>
              <a:buSzTx/>
              <a:buNone/>
            </a:pPr>
            <a:r>
              <a:rPr lang="en-US" sz="2400" dirty="0" err="1" smtClean="0">
                <a:latin typeface="Arial" charset="0"/>
              </a:rPr>
              <a:t>Siempre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hacíamos</a:t>
            </a:r>
            <a:r>
              <a:rPr lang="en-US" sz="2400" dirty="0" smtClean="0">
                <a:latin typeface="Arial" charset="0"/>
              </a:rPr>
              <a:t> un </a:t>
            </a:r>
            <a:r>
              <a:rPr lang="en-US" sz="2400" dirty="0" err="1" smtClean="0">
                <a:latin typeface="Arial" charset="0"/>
              </a:rPr>
              <a:t>viaje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alrededor</a:t>
            </a:r>
            <a:r>
              <a:rPr lang="en-US" sz="2400" dirty="0" smtClean="0">
                <a:latin typeface="Arial" charset="0"/>
              </a:rPr>
              <a:t> del </a:t>
            </a:r>
            <a:r>
              <a:rPr lang="en-US" sz="2400" dirty="0" err="1" smtClean="0">
                <a:latin typeface="Arial" charset="0"/>
              </a:rPr>
              <a:t>mundo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después</a:t>
            </a:r>
            <a:r>
              <a:rPr lang="en-US" sz="2400" b="1" dirty="0" smtClean="0">
                <a:latin typeface="Arial" charset="0"/>
              </a:rPr>
              <a:t> de </a:t>
            </a:r>
            <a:r>
              <a:rPr lang="en-US" sz="2400" b="1" dirty="0" err="1" smtClean="0">
                <a:latin typeface="Arial" charset="0"/>
              </a:rPr>
              <a:t>que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ella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terminaba</a:t>
            </a:r>
            <a:r>
              <a:rPr lang="en-US" sz="2400" dirty="0" smtClean="0">
                <a:latin typeface="Arial" charset="0"/>
              </a:rPr>
              <a:t> un </a:t>
            </a:r>
            <a:r>
              <a:rPr lang="en-US" sz="2400" dirty="0" err="1" smtClean="0">
                <a:latin typeface="Arial" charset="0"/>
              </a:rPr>
              <a:t>proyecto</a:t>
            </a:r>
            <a:r>
              <a:rPr lang="en-US" sz="2400" dirty="0" smtClean="0">
                <a:latin typeface="Arial" charset="0"/>
              </a:rPr>
              <a:t>. (habitual</a:t>
            </a:r>
            <a:r>
              <a:rPr lang="en-US" sz="3200" dirty="0" smtClean="0">
                <a:latin typeface="Arial" charset="0"/>
              </a:rPr>
              <a:t>)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endParaRPr lang="en-US" sz="2400" i="1" dirty="0" smtClean="0">
              <a:latin typeface="Arial" charset="0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</a:t>
            </a:r>
            <a:r>
              <a:rPr lang="en-US" b="1" dirty="0" smtClean="0"/>
              <a:t> ESCAPA A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lways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200" dirty="0" smtClean="0"/>
              <a:t>THESE ADVERBS </a:t>
            </a:r>
            <a:r>
              <a:rPr lang="en-US" sz="2200" b="1" u="sng" dirty="0" smtClean="0"/>
              <a:t>ALWAYS TAKE SUBJUNCTIVE </a:t>
            </a:r>
            <a:r>
              <a:rPr lang="en-US" sz="2200" dirty="0" smtClean="0"/>
              <a:t>WHEN THERE’S A CHANGE OF SUBJECT. IF THERE’S NO CHANGE OF SUBJECT, THE “QUE” IS </a:t>
            </a:r>
            <a:r>
              <a:rPr lang="en-US" sz="2200" b="1" i="1" dirty="0" smtClean="0">
                <a:solidFill>
                  <a:srgbClr val="FF3300"/>
                </a:solidFill>
              </a:rPr>
              <a:t>GENERALLY</a:t>
            </a:r>
            <a:r>
              <a:rPr lang="en-US" sz="2200" dirty="0" smtClean="0"/>
              <a:t> DROPPED, AND THE INFINITIVE IS USED.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(in case that)</a:t>
            </a:r>
          </a:p>
          <a:p>
            <a:r>
              <a:rPr lang="en-US" dirty="0" smtClean="0"/>
              <a:t>Sin </a:t>
            </a:r>
            <a:r>
              <a:rPr lang="en-US" dirty="0" err="1" smtClean="0"/>
              <a:t>que</a:t>
            </a:r>
            <a:r>
              <a:rPr lang="en-US" dirty="0" smtClean="0"/>
              <a:t> (without)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tal</a:t>
            </a:r>
            <a:r>
              <a:rPr lang="en-US" dirty="0" smtClean="0"/>
              <a:t> (de) </a:t>
            </a:r>
            <a:r>
              <a:rPr lang="en-US" dirty="0" err="1" smtClean="0"/>
              <a:t>que</a:t>
            </a:r>
            <a:r>
              <a:rPr lang="en-US" dirty="0" smtClean="0"/>
              <a:t>  (Provided that)</a:t>
            </a:r>
          </a:p>
          <a:p>
            <a:r>
              <a:rPr lang="en-US" dirty="0" smtClean="0"/>
              <a:t>A fin de </a:t>
            </a:r>
            <a:r>
              <a:rPr lang="en-US" dirty="0" err="1" smtClean="0"/>
              <a:t>que</a:t>
            </a:r>
            <a:r>
              <a:rPr lang="en-US" dirty="0" smtClean="0"/>
              <a:t> (so that)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que</a:t>
            </a:r>
            <a:r>
              <a:rPr lang="en-US" dirty="0" smtClean="0"/>
              <a:t> (so that)</a:t>
            </a:r>
          </a:p>
          <a:p>
            <a:r>
              <a:rPr lang="en-US" dirty="0" smtClean="0"/>
              <a:t>Antes </a:t>
            </a:r>
            <a:r>
              <a:rPr lang="en-US" dirty="0" err="1" smtClean="0"/>
              <a:t>que</a:t>
            </a:r>
            <a:r>
              <a:rPr lang="en-US" dirty="0" smtClean="0"/>
              <a:t> (Before that)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pesar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(in spite of that)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(unless)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628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ADVERBIAL CLAUSES.</vt:lpstr>
      <vt:lpstr>What’s  an adverb?</vt:lpstr>
      <vt:lpstr>ADVERBIAL CLAUSES.</vt:lpstr>
      <vt:lpstr>ADVERBIAL CLAUSES</vt:lpstr>
      <vt:lpstr> THE MAC Donald University of the future, conditional and command.</vt:lpstr>
      <vt:lpstr>FOLLOW THE SEQUENCE!</vt:lpstr>
      <vt:lpstr>EJEMPLOS</vt:lpstr>
      <vt:lpstr>INDICATIVO</vt:lpstr>
      <vt:lpstr>2. ESCAPA A Always subjunctive</vt:lpstr>
      <vt:lpstr>ESCAPA A Always subjunctive</vt:lpstr>
      <vt:lpstr>AHORA TÚ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ADVERBIAL CLAUSES.</dc:title>
  <dc:creator/>
  <cp:lastModifiedBy>mmansoga</cp:lastModifiedBy>
  <cp:revision>15</cp:revision>
  <dcterms:created xsi:type="dcterms:W3CDTF">2006-08-16T00:00:00Z</dcterms:created>
  <dcterms:modified xsi:type="dcterms:W3CDTF">2012-04-27T19:35:28Z</dcterms:modified>
</cp:coreProperties>
</file>